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7" r:id="rId5"/>
    <p:sldId id="266" r:id="rId6"/>
    <p:sldId id="270" r:id="rId7"/>
    <p:sldId id="272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>
      <p:cViewPr varScale="1">
        <p:scale>
          <a:sx n="114" d="100"/>
          <a:sy n="114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8/27/19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8/27/19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Exploration of Predicting NBA Game Results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Jerel Novick</a:t>
            </a:r>
          </a:p>
          <a:p>
            <a:pPr algn="r"/>
            <a:r>
              <a:rPr lang="en-US" dirty="0"/>
              <a:t>August 27, 2019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Model – Version Two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76.84% Training Accuracy</a:t>
            </a:r>
          </a:p>
          <a:p>
            <a:r>
              <a:rPr lang="en-US" sz="2800" dirty="0"/>
              <a:t>75.26% Test Accuracy</a:t>
            </a:r>
          </a:p>
          <a:p>
            <a:r>
              <a:rPr lang="en-US" sz="2800" dirty="0"/>
              <a:t>Coefficients</a:t>
            </a:r>
          </a:p>
          <a:p>
            <a:pPr lvl="1"/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4410FB-8DC8-FC40-9F34-F68888BC7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166830"/>
              </p:ext>
            </p:extLst>
          </p:nvPr>
        </p:nvGraphicFramePr>
        <p:xfrm>
          <a:off x="1371600" y="3581400"/>
          <a:ext cx="8128001" cy="74168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3639987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6346233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974488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0719842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507943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7527305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49233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EFG%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TREB%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FT%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Days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1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07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33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First Model – Version Two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51BD8-F6F7-EA4C-956D-B9B3BF49A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1676400"/>
            <a:ext cx="10515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Model – Version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Five Period Moving Averages</a:t>
            </a:r>
          </a:p>
          <a:p>
            <a:r>
              <a:rPr lang="en-US" sz="2800" dirty="0"/>
              <a:t>Exclude First Month of the Season</a:t>
            </a:r>
          </a:p>
          <a:p>
            <a:pPr lvl="1"/>
            <a:r>
              <a:rPr lang="en-US" sz="2800" dirty="0"/>
              <a:t>10,800 Games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56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Model – Version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60.35% Training Accuracy</a:t>
            </a:r>
          </a:p>
          <a:p>
            <a:r>
              <a:rPr lang="en-US" sz="2800" dirty="0"/>
              <a:t>58.46% Test Accuracy</a:t>
            </a:r>
          </a:p>
          <a:p>
            <a:r>
              <a:rPr lang="en-US" sz="2800" dirty="0"/>
              <a:t>Coefficients</a:t>
            </a:r>
          </a:p>
          <a:p>
            <a:pPr lvl="1"/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418032-07DF-E74B-883D-580F0ECDB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70561"/>
              </p:ext>
            </p:extLst>
          </p:nvPr>
        </p:nvGraphicFramePr>
        <p:xfrm>
          <a:off x="1447800" y="3657600"/>
          <a:ext cx="9486900" cy="994317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90830324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98056336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404952214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263855104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47418964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406698546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3592240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51052725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5197504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34130350"/>
                    </a:ext>
                  </a:extLst>
                </a:gridCol>
              </a:tblGrid>
              <a:tr h="4609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Days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752166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9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58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Second Model – Version 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CC03D-7AC8-2440-9C08-9EAF04512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1676400"/>
            <a:ext cx="10515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5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Model – Version Two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59.85% Training Accuracy</a:t>
            </a:r>
          </a:p>
          <a:p>
            <a:r>
              <a:rPr lang="en-US" sz="2800" dirty="0"/>
              <a:t>57.89% Test Accuracy</a:t>
            </a:r>
          </a:p>
          <a:p>
            <a:r>
              <a:rPr lang="en-US" sz="2800" dirty="0"/>
              <a:t>Coefficients</a:t>
            </a:r>
          </a:p>
          <a:p>
            <a:pPr lvl="1"/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D900C5-52A8-EB43-A3E8-BBB86186C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65299"/>
              </p:ext>
            </p:extLst>
          </p:nvPr>
        </p:nvGraphicFramePr>
        <p:xfrm>
          <a:off x="1371600" y="3581400"/>
          <a:ext cx="8128001" cy="74168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3639987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6346233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974488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0719842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507943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7527305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49233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EFG%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TREB%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FT%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Days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1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07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7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Second Model – Version Two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0941CE-6808-2D4D-BE15-BED8655DC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76400"/>
            <a:ext cx="10744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6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First Model</a:t>
            </a:r>
          </a:p>
          <a:p>
            <a:pPr lvl="1"/>
            <a:r>
              <a:rPr lang="en-US" sz="2400" dirty="0"/>
              <a:t>Overall Accurate But Loses Predictive Power On Weaker Teams</a:t>
            </a:r>
          </a:p>
          <a:p>
            <a:pPr lvl="1"/>
            <a:r>
              <a:rPr lang="en-US" sz="2400" dirty="0"/>
              <a:t>Backward Looking</a:t>
            </a:r>
          </a:p>
          <a:p>
            <a:r>
              <a:rPr lang="en-US" sz="2800" dirty="0"/>
              <a:t>Second Model</a:t>
            </a:r>
          </a:p>
          <a:p>
            <a:pPr lvl="1"/>
            <a:r>
              <a:rPr lang="en-US" sz="2400" dirty="0"/>
              <a:t>Moving Averages </a:t>
            </a:r>
          </a:p>
          <a:p>
            <a:pPr lvl="1"/>
            <a:r>
              <a:rPr lang="en-US" sz="2400" dirty="0"/>
              <a:t>Smoothing And Trends Less Predictive</a:t>
            </a:r>
          </a:p>
          <a:p>
            <a:r>
              <a:rPr lang="en-US" sz="3200" dirty="0"/>
              <a:t>Predicting Favorites?</a:t>
            </a:r>
          </a:p>
        </p:txBody>
      </p:sp>
    </p:spTree>
    <p:extLst>
      <p:ext uri="{BB962C8B-B14F-4D97-AF65-F5344CB8AC3E}">
        <p14:creationId xmlns:p14="http://schemas.microsoft.com/office/powerpoint/2010/main" val="21407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Create And Employ Better Metrics</a:t>
            </a:r>
          </a:p>
          <a:p>
            <a:r>
              <a:rPr lang="en-US" sz="2800" dirty="0"/>
              <a:t>Look For Interactions</a:t>
            </a:r>
          </a:p>
          <a:p>
            <a:r>
              <a:rPr lang="en-US" sz="2800" dirty="0"/>
              <a:t>Calculate Win Probabilities</a:t>
            </a:r>
          </a:p>
          <a:p>
            <a:r>
              <a:rPr lang="en-US" sz="2800" dirty="0"/>
              <a:t>Favorites vs. Dogs?</a:t>
            </a:r>
          </a:p>
          <a:p>
            <a:r>
              <a:rPr lang="en-US" sz="2800" dirty="0"/>
              <a:t>NCAA</a:t>
            </a:r>
          </a:p>
          <a:p>
            <a:r>
              <a:rPr lang="en-US" sz="2800" dirty="0"/>
              <a:t>Pythagorean Expectation And Log 5 Models</a:t>
            </a:r>
          </a:p>
          <a:p>
            <a:r>
              <a:rPr lang="en-US" sz="2800" dirty="0"/>
              <a:t>Look For Value Against Vegas </a:t>
            </a:r>
            <a:r>
              <a:rPr lang="en-US" sz="2800" dirty="0" err="1"/>
              <a:t>Moneylines</a:t>
            </a:r>
            <a:endParaRPr lang="en-US" sz="2800" dirty="0"/>
          </a:p>
          <a:p>
            <a:r>
              <a:rPr lang="en-US" sz="2800" dirty="0"/>
              <a:t>Phone Interview Tomorrow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57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1018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Objective</a:t>
            </a:r>
          </a:p>
          <a:p>
            <a:r>
              <a:rPr lang="en-US" sz="2800" dirty="0"/>
              <a:t>Data</a:t>
            </a:r>
          </a:p>
          <a:p>
            <a:r>
              <a:rPr lang="en-US" sz="2800" dirty="0"/>
              <a:t>Methodology</a:t>
            </a:r>
          </a:p>
          <a:p>
            <a:r>
              <a:rPr lang="en-US" sz="2800" dirty="0"/>
              <a:t>Models &amp; Results</a:t>
            </a:r>
          </a:p>
          <a:p>
            <a:r>
              <a:rPr lang="en-US" sz="2800" dirty="0"/>
              <a:t>Conclusions</a:t>
            </a:r>
          </a:p>
          <a:p>
            <a:r>
              <a:rPr lang="en-US" sz="2800" dirty="0"/>
              <a:t>Further Development</a:t>
            </a:r>
          </a:p>
          <a:p>
            <a:r>
              <a:rPr lang="en-US" sz="2800" dirty="0"/>
              <a:t>Questions and Answers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06DAF-48A4-444F-A2C5-E41F130625EA}"/>
              </a:ext>
            </a:extLst>
          </p:cNvPr>
          <p:cNvSpPr txBox="1"/>
          <p:nvPr/>
        </p:nvSpPr>
        <p:spPr>
          <a:xfrm>
            <a:off x="457200" y="1828800"/>
            <a:ext cx="11201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Build A Model That Can Predict The Outcomes Of NBA Games</a:t>
            </a:r>
          </a:p>
          <a:p>
            <a:pPr algn="ctr"/>
            <a:r>
              <a:rPr lang="en-US" sz="4400" dirty="0"/>
              <a:t>(And Maybe Make A Little Money</a:t>
            </a:r>
            <a:r>
              <a:rPr lang="en-US" sz="32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645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0"/>
            <a:ext cx="10058400" cy="4343400"/>
          </a:xfrm>
        </p:spPr>
        <p:txBody>
          <a:bodyPr>
            <a:noAutofit/>
          </a:bodyPr>
          <a:lstStyle/>
          <a:p>
            <a:r>
              <a:rPr lang="en-US" sz="2800" dirty="0"/>
              <a:t>Sourced From Kaggle</a:t>
            </a:r>
          </a:p>
          <a:p>
            <a:pPr lvl="1"/>
            <a:r>
              <a:rPr lang="en-US" sz="2800" dirty="0"/>
              <a:t>Basketball Reference</a:t>
            </a:r>
          </a:p>
          <a:p>
            <a:r>
              <a:rPr lang="en-US" sz="2800" dirty="0"/>
              <a:t>Regular Season Games For The 2012 to 2017 Seasons</a:t>
            </a:r>
          </a:p>
          <a:p>
            <a:pPr lvl="1"/>
            <a:r>
              <a:rPr lang="en-US" sz="2800" dirty="0"/>
              <a:t>14,760 Games</a:t>
            </a:r>
          </a:p>
          <a:p>
            <a:pPr lvl="1"/>
            <a:r>
              <a:rPr lang="en-US" sz="2800" dirty="0"/>
              <a:t>7,380 “Match Ups”</a:t>
            </a:r>
          </a:p>
          <a:p>
            <a:r>
              <a:rPr lang="en-US" sz="2800" dirty="0"/>
              <a:t>Perfectly Balanced</a:t>
            </a:r>
          </a:p>
        </p:txBody>
      </p:sp>
    </p:spTree>
    <p:extLst>
      <p:ext uri="{BB962C8B-B14F-4D97-AF65-F5344CB8AC3E}">
        <p14:creationId xmlns:p14="http://schemas.microsoft.com/office/powerpoint/2010/main" val="389980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524000"/>
            <a:ext cx="10058400" cy="4343400"/>
          </a:xfrm>
        </p:spPr>
        <p:txBody>
          <a:bodyPr>
            <a:noAutofit/>
          </a:bodyPr>
          <a:lstStyle/>
          <a:p>
            <a:r>
              <a:rPr lang="en-US" sz="2800" dirty="0"/>
              <a:t>Four Factor Model</a:t>
            </a:r>
          </a:p>
          <a:p>
            <a:pPr lvl="1"/>
            <a:r>
              <a:rPr lang="en-US" sz="2800" dirty="0"/>
              <a:t>Shooting (Field Goals)</a:t>
            </a:r>
          </a:p>
          <a:p>
            <a:pPr lvl="1"/>
            <a:r>
              <a:rPr lang="en-US" sz="2800" dirty="0"/>
              <a:t>Turnovers</a:t>
            </a:r>
          </a:p>
          <a:p>
            <a:pPr lvl="1"/>
            <a:r>
              <a:rPr lang="en-US" sz="2800" dirty="0"/>
              <a:t>Rebounding</a:t>
            </a:r>
          </a:p>
          <a:p>
            <a:pPr lvl="1"/>
            <a:r>
              <a:rPr lang="en-US" sz="2800" dirty="0"/>
              <a:t>Free Throws</a:t>
            </a:r>
          </a:p>
          <a:p>
            <a:r>
              <a:rPr lang="en-US" sz="2800" dirty="0"/>
              <a:t>Personal Fouls</a:t>
            </a:r>
          </a:p>
          <a:p>
            <a:r>
              <a:rPr lang="en-US" sz="2800" dirty="0"/>
              <a:t>Game Location</a:t>
            </a:r>
          </a:p>
          <a:p>
            <a:r>
              <a:rPr lang="en-US" sz="2800" dirty="0"/>
              <a:t>Time Off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049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Training Data – 2012 to 2015 – 9,840 Games</a:t>
            </a:r>
          </a:p>
          <a:p>
            <a:r>
              <a:rPr lang="en-US" sz="2800" dirty="0"/>
              <a:t>Test Data – 2016 – 2017 – 4,920 Games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063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Model – Version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80.77% Training Accuracy</a:t>
            </a:r>
          </a:p>
          <a:p>
            <a:r>
              <a:rPr lang="en-US" sz="2800" dirty="0"/>
              <a:t>79.13% Test Accuracy</a:t>
            </a:r>
          </a:p>
          <a:p>
            <a:r>
              <a:rPr lang="en-US" sz="2800" dirty="0"/>
              <a:t>Coefficients</a:t>
            </a:r>
          </a:p>
          <a:p>
            <a:pPr lvl="1"/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418032-07DF-E74B-883D-580F0ECDB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133148"/>
              </p:ext>
            </p:extLst>
          </p:nvPr>
        </p:nvGraphicFramePr>
        <p:xfrm>
          <a:off x="1447800" y="3581400"/>
          <a:ext cx="9486900" cy="9144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90830324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98056336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404952214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263855104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47418964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406698546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3592240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51052725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5197504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34130350"/>
                    </a:ext>
                  </a:extLst>
                </a:gridCol>
              </a:tblGrid>
              <a:tr h="401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Days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752166"/>
                  </a:ext>
                </a:extLst>
              </a:tr>
              <a:tr h="5133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9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2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First Model – Version One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207C909-D9F6-9742-BDA1-BEA7FE466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447800"/>
            <a:ext cx="10591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1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Model – Version Two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Effective Field Goal Percentage</a:t>
            </a:r>
          </a:p>
          <a:p>
            <a:r>
              <a:rPr lang="en-US" sz="3200" dirty="0"/>
              <a:t>Turnover Percentage</a:t>
            </a:r>
          </a:p>
          <a:p>
            <a:r>
              <a:rPr lang="en-US" sz="3200" dirty="0"/>
              <a:t>Total Rebound Percentage</a:t>
            </a:r>
          </a:p>
          <a:p>
            <a:r>
              <a:rPr lang="en-US" sz="3200" dirty="0"/>
              <a:t>Free Throw Percentage</a:t>
            </a:r>
          </a:p>
          <a:p>
            <a:r>
              <a:rPr lang="en-US" sz="3200" dirty="0"/>
              <a:t>Personal Fouls</a:t>
            </a:r>
          </a:p>
          <a:p>
            <a:r>
              <a:rPr lang="en-US" sz="3200" dirty="0"/>
              <a:t>Game Location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336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375</Words>
  <Application>Microsoft Macintosh PowerPoint</Application>
  <PresentationFormat>Widescreen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Franklin Gothic Medium</vt:lpstr>
      <vt:lpstr>Impact</vt:lpstr>
      <vt:lpstr>Basketball 16x9</vt:lpstr>
      <vt:lpstr>Exploration of Predicting NBA Game Results</vt:lpstr>
      <vt:lpstr>Agenda</vt:lpstr>
      <vt:lpstr>Objective</vt:lpstr>
      <vt:lpstr>Data</vt:lpstr>
      <vt:lpstr>Methodology</vt:lpstr>
      <vt:lpstr>Methodology</vt:lpstr>
      <vt:lpstr>First Model – Version One</vt:lpstr>
      <vt:lpstr>First Model – Version One</vt:lpstr>
      <vt:lpstr>First Model – Version Two</vt:lpstr>
      <vt:lpstr>First Model – Version Two</vt:lpstr>
      <vt:lpstr>First Model – Version Two</vt:lpstr>
      <vt:lpstr>Second Model – Version One</vt:lpstr>
      <vt:lpstr>Second Model – Version One</vt:lpstr>
      <vt:lpstr>Second Model – Version One</vt:lpstr>
      <vt:lpstr>Second Model – Version Two</vt:lpstr>
      <vt:lpstr>Second Model – Version Two</vt:lpstr>
      <vt:lpstr>Conclusion</vt:lpstr>
      <vt:lpstr>Further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Predicting NBA Game Results</dc:title>
  <dc:creator>Jerel Novick</dc:creator>
  <cp:lastModifiedBy>Jerel Novick</cp:lastModifiedBy>
  <cp:revision>16</cp:revision>
  <dcterms:created xsi:type="dcterms:W3CDTF">2019-08-26T20:42:33Z</dcterms:created>
  <dcterms:modified xsi:type="dcterms:W3CDTF">2019-08-27T21:26:49Z</dcterms:modified>
</cp:coreProperties>
</file>